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4" r:id="rId9"/>
    <p:sldId id="265"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5" autoAdjust="0"/>
    <p:restoredTop sz="94755" autoAdjust="0"/>
  </p:normalViewPr>
  <p:slideViewPr>
    <p:cSldViewPr snapToGrid="0">
      <p:cViewPr varScale="1">
        <p:scale>
          <a:sx n="71" d="100"/>
          <a:sy n="71" d="100"/>
        </p:scale>
        <p:origin x="1272" y="7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57" d="100"/>
          <a:sy n="57" d="100"/>
        </p:scale>
        <p:origin x="358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4526FE-3366-41BD-AB23-C608BABEDB7E}" type="datetimeFigureOut">
              <a:rPr lang="en-US" smtClean="0"/>
              <a:t>11/30/2015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AB3A49-A668-407B-A201-31452FA73CE6}" type="slidenum">
              <a:rPr lang="en-US" smtClean="0"/>
              <a:t>‹#›</a:t>
            </a:fld>
            <a:endParaRPr lang="en-US"/>
          </a:p>
        </p:txBody>
      </p:sp>
    </p:spTree>
    <p:extLst>
      <p:ext uri="{BB962C8B-B14F-4D97-AF65-F5344CB8AC3E}">
        <p14:creationId xmlns:p14="http://schemas.microsoft.com/office/powerpoint/2010/main" val="2785966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AB3A49-A668-407B-A201-31452FA73CE6}" type="slidenum">
              <a:rPr lang="en-US" smtClean="0"/>
              <a:t>1</a:t>
            </a:fld>
            <a:endParaRPr lang="en-US"/>
          </a:p>
        </p:txBody>
      </p:sp>
    </p:spTree>
    <p:extLst>
      <p:ext uri="{BB962C8B-B14F-4D97-AF65-F5344CB8AC3E}">
        <p14:creationId xmlns:p14="http://schemas.microsoft.com/office/powerpoint/2010/main" val="864074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dirty="0" smtClean="0">
                <a:solidFill>
                  <a:srgbClr val="000000"/>
                </a:solidFill>
                <a:effectLst/>
                <a:latin typeface="Georgia, Times, serif"/>
              </a:rPr>
              <a:t>Description:  Sally is a young girl living in rural Alabama in the early 1900's, a time when people were struggling to grow food in soil that had been depleted by years of cotton production.  One day, Dr. George Washington Carver shows up to help the grownups with their farms and the children with their school garden.</a:t>
            </a:r>
            <a:br>
              <a:rPr lang="en-US" sz="1200" b="0" i="0" dirty="0" smtClean="0">
                <a:solidFill>
                  <a:srgbClr val="000000"/>
                </a:solidFill>
                <a:effectLst/>
                <a:latin typeface="Georgia, Times, serif"/>
              </a:rPr>
            </a:br>
            <a:endParaRPr lang="en-US" sz="1200" b="0" i="0" dirty="0" smtClean="0">
              <a:solidFill>
                <a:srgbClr val="000000"/>
              </a:solidFill>
              <a:effectLst/>
              <a:latin typeface="Times New Roman" panose="02020603050405020304" pitchFamily="18" charset="0"/>
            </a:endParaRPr>
          </a:p>
          <a:p>
            <a:r>
              <a:rPr lang="en-US" sz="1200" b="0" i="0" dirty="0" smtClean="0">
                <a:solidFill>
                  <a:srgbClr val="000000"/>
                </a:solidFill>
                <a:effectLst/>
                <a:latin typeface="Georgia, Times, serif"/>
              </a:rPr>
              <a:t>    He teaches them how to restore the soil and respect the balance of nature.  He even prepares a delicious lunch made of plants, including "chicken" made from peanuts.  And Sally never forgets the lessons this wise man leaves in her heart and mind. </a:t>
            </a:r>
            <a:endParaRPr lang="en-US" dirty="0"/>
          </a:p>
        </p:txBody>
      </p:sp>
      <p:sp>
        <p:nvSpPr>
          <p:cNvPr id="4" name="Slide Number Placeholder 3"/>
          <p:cNvSpPr>
            <a:spLocks noGrp="1"/>
          </p:cNvSpPr>
          <p:nvPr>
            <p:ph type="sldNum" sz="quarter" idx="10"/>
          </p:nvPr>
        </p:nvSpPr>
        <p:spPr/>
        <p:txBody>
          <a:bodyPr/>
          <a:lstStyle/>
          <a:p>
            <a:fld id="{ADAB3A49-A668-407B-A201-31452FA73CE6}" type="slidenum">
              <a:rPr lang="en-US" smtClean="0"/>
              <a:t>2</a:t>
            </a:fld>
            <a:endParaRPr lang="en-US"/>
          </a:p>
        </p:txBody>
      </p:sp>
    </p:spTree>
    <p:extLst>
      <p:ext uri="{BB962C8B-B14F-4D97-AF65-F5344CB8AC3E}">
        <p14:creationId xmlns:p14="http://schemas.microsoft.com/office/powerpoint/2010/main" val="1153945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AB3A49-A668-407B-A201-31452FA73CE6}" type="slidenum">
              <a:rPr lang="en-US" smtClean="0"/>
              <a:t>3</a:t>
            </a:fld>
            <a:endParaRPr lang="en-US"/>
          </a:p>
        </p:txBody>
      </p:sp>
    </p:spTree>
    <p:extLst>
      <p:ext uri="{BB962C8B-B14F-4D97-AF65-F5344CB8AC3E}">
        <p14:creationId xmlns:p14="http://schemas.microsoft.com/office/powerpoint/2010/main" val="1715863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AB3A49-A668-407B-A201-31452FA73CE6}" type="slidenum">
              <a:rPr lang="en-US" smtClean="0"/>
              <a:t>4</a:t>
            </a:fld>
            <a:endParaRPr lang="en-US"/>
          </a:p>
        </p:txBody>
      </p:sp>
    </p:spTree>
    <p:extLst>
      <p:ext uri="{BB962C8B-B14F-4D97-AF65-F5344CB8AC3E}">
        <p14:creationId xmlns:p14="http://schemas.microsoft.com/office/powerpoint/2010/main" val="923905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AB3A49-A668-407B-A201-31452FA73CE6}" type="slidenum">
              <a:rPr lang="en-US" smtClean="0"/>
              <a:t>5</a:t>
            </a:fld>
            <a:endParaRPr lang="en-US"/>
          </a:p>
        </p:txBody>
      </p:sp>
    </p:spTree>
    <p:extLst>
      <p:ext uri="{BB962C8B-B14F-4D97-AF65-F5344CB8AC3E}">
        <p14:creationId xmlns:p14="http://schemas.microsoft.com/office/powerpoint/2010/main" val="3518585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D124B6-C5B2-451A-B82B-E8B5E764B86F}" type="datetimeFigureOut">
              <a:rPr lang="en-US" smtClean="0"/>
              <a:t>11/30/2015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787124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D124B6-C5B2-451A-B82B-E8B5E764B86F}" type="datetimeFigureOut">
              <a:rPr lang="en-US" smtClean="0"/>
              <a:t>11/30/2015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1560395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D124B6-C5B2-451A-B82B-E8B5E764B86F}" type="datetimeFigureOut">
              <a:rPr lang="en-US" smtClean="0"/>
              <a:t>11/30/2015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3111494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D124B6-C5B2-451A-B82B-E8B5E764B86F}" type="datetimeFigureOut">
              <a:rPr lang="en-US" smtClean="0"/>
              <a:t>11/30/2015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805990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1D124B6-C5B2-451A-B82B-E8B5E764B86F}" type="datetimeFigureOut">
              <a:rPr lang="en-US" smtClean="0"/>
              <a:t>11/30/2015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83014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D124B6-C5B2-451A-B82B-E8B5E764B86F}" type="datetimeFigureOut">
              <a:rPr lang="en-US" smtClean="0"/>
              <a:t>11/30/2015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2254856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D124B6-C5B2-451A-B82B-E8B5E764B86F}" type="datetimeFigureOut">
              <a:rPr lang="en-US" smtClean="0"/>
              <a:t>11/30/2015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3653419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D124B6-C5B2-451A-B82B-E8B5E764B86F}" type="datetimeFigureOut">
              <a:rPr lang="en-US" smtClean="0"/>
              <a:t>11/30/2015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658280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D124B6-C5B2-451A-B82B-E8B5E764B86F}" type="datetimeFigureOut">
              <a:rPr lang="en-US" smtClean="0"/>
              <a:t>11/30/2015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3851584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1D124B6-C5B2-451A-B82B-E8B5E764B86F}" type="datetimeFigureOut">
              <a:rPr lang="en-US" smtClean="0"/>
              <a:t>11/30/2015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952756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1D124B6-C5B2-451A-B82B-E8B5E764B86F}" type="datetimeFigureOut">
              <a:rPr lang="en-US" smtClean="0"/>
              <a:t>11/30/2015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71C32-007C-4602-9A57-03981AC0F472}" type="slidenum">
              <a:rPr lang="en-US" smtClean="0"/>
              <a:t>‹#›</a:t>
            </a:fld>
            <a:endParaRPr lang="en-US"/>
          </a:p>
        </p:txBody>
      </p:sp>
    </p:spTree>
    <p:extLst>
      <p:ext uri="{BB962C8B-B14F-4D97-AF65-F5344CB8AC3E}">
        <p14:creationId xmlns:p14="http://schemas.microsoft.com/office/powerpoint/2010/main" val="4115996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D124B6-C5B2-451A-B82B-E8B5E764B86F}" type="datetimeFigureOut">
              <a:rPr lang="en-US" smtClean="0"/>
              <a:t>11/30/2015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71C32-007C-4602-9A57-03981AC0F472}" type="slidenum">
              <a:rPr lang="en-US" smtClean="0"/>
              <a:t>‹#›</a:t>
            </a:fld>
            <a:endParaRPr lang="en-US"/>
          </a:p>
        </p:txBody>
      </p:sp>
    </p:spTree>
    <p:extLst>
      <p:ext uri="{BB962C8B-B14F-4D97-AF65-F5344CB8AC3E}">
        <p14:creationId xmlns:p14="http://schemas.microsoft.com/office/powerpoint/2010/main" val="3951392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10.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574" y="4156734"/>
            <a:ext cx="11179834" cy="2387600"/>
          </a:xfrm>
        </p:spPr>
        <p:txBody>
          <a:bodyPr/>
          <a:lstStyle/>
          <a:p>
            <a:r>
              <a:rPr lang="en-US" dirty="0" smtClean="0"/>
              <a:t> </a:t>
            </a:r>
            <a:r>
              <a:rPr lang="en-US" dirty="0" smtClean="0">
                <a:latin typeface="Times New Roman" panose="02020603050405020304" pitchFamily="18" charset="0"/>
                <a:cs typeface="Times New Roman" panose="02020603050405020304" pitchFamily="18" charset="0"/>
              </a:rPr>
              <a:t>Author’s Chair by Ken Elm</a:t>
            </a:r>
            <a:endParaRPr lang="en-US"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1326" y="265984"/>
            <a:ext cx="6752622" cy="5177284"/>
          </a:xfrm>
          <a:prstGeom prst="rect">
            <a:avLst/>
          </a:prstGeom>
        </p:spPr>
      </p:pic>
    </p:spTree>
    <p:extLst>
      <p:ext uri="{BB962C8B-B14F-4D97-AF65-F5344CB8AC3E}">
        <p14:creationId xmlns:p14="http://schemas.microsoft.com/office/powerpoint/2010/main" val="4336286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5948" y="110125"/>
            <a:ext cx="7779592" cy="646892"/>
          </a:xfrm>
          <a:ln w="57150">
            <a:solidFill>
              <a:schemeClr val="tx1"/>
            </a:solidFill>
          </a:ln>
        </p:spPr>
        <p:txBody>
          <a:bodyPr>
            <a:normAutofit fontScale="90000"/>
          </a:bodyPr>
          <a:lstStyle/>
          <a:p>
            <a:r>
              <a:rPr lang="en-US" dirty="0" smtClean="0"/>
              <a:t>Learning Strategy: </a:t>
            </a:r>
            <a:r>
              <a:rPr lang="en-US" b="1" dirty="0"/>
              <a:t>Think Pair Shares</a:t>
            </a:r>
            <a:endParaRPr lang="en-US" b="1" dirty="0"/>
          </a:p>
        </p:txBody>
      </p:sp>
      <p:sp>
        <p:nvSpPr>
          <p:cNvPr id="3" name="Content Placeholder 2"/>
          <p:cNvSpPr>
            <a:spLocks noGrp="1"/>
          </p:cNvSpPr>
          <p:nvPr>
            <p:ph idx="1"/>
          </p:nvPr>
        </p:nvSpPr>
        <p:spPr>
          <a:xfrm>
            <a:off x="491706" y="705261"/>
            <a:ext cx="11430000" cy="2438400"/>
          </a:xfrm>
        </p:spPr>
        <p:txBody>
          <a:bodyPr>
            <a:normAutofit/>
          </a:bodyPr>
          <a:lstStyle/>
          <a:p>
            <a:r>
              <a:rPr lang="en-US" dirty="0"/>
              <a:t>Select a </a:t>
            </a:r>
            <a:r>
              <a:rPr lang="en-US" dirty="0" smtClean="0"/>
              <a:t>topic.</a:t>
            </a:r>
          </a:p>
          <a:p>
            <a:r>
              <a:rPr lang="en-US" dirty="0"/>
              <a:t>Give students time to think, and read, or write about the topic silently and independently</a:t>
            </a:r>
            <a:r>
              <a:rPr lang="en-US" dirty="0" smtClean="0"/>
              <a:t>.</a:t>
            </a:r>
          </a:p>
          <a:p>
            <a:r>
              <a:rPr lang="en-US" dirty="0" smtClean="0"/>
              <a:t>Have </a:t>
            </a:r>
            <a:r>
              <a:rPr lang="en-US" dirty="0"/>
              <a:t>students discuss the topic and share their thoughts in pairs</a:t>
            </a:r>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1979" y="3143661"/>
            <a:ext cx="6293832" cy="3100501"/>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4225076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0551"/>
            <a:ext cx="10515600" cy="698650"/>
          </a:xfrm>
        </p:spPr>
        <p:txBody>
          <a:bodyPr/>
          <a:lstStyle/>
          <a:p>
            <a:pPr algn="ctr"/>
            <a:r>
              <a:rPr lang="en-US" dirty="0" smtClean="0"/>
              <a:t>Summary</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3424" y="1078346"/>
            <a:ext cx="5572576" cy="27862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3307" t="6951" r="23708" b="13560"/>
          <a:stretch/>
        </p:blipFill>
        <p:spPr>
          <a:xfrm>
            <a:off x="5909094" y="659876"/>
            <a:ext cx="5676181" cy="312156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18107" t="24464" r="25639" b="10877"/>
          <a:stretch/>
        </p:blipFill>
        <p:spPr>
          <a:xfrm>
            <a:off x="621101" y="4416723"/>
            <a:ext cx="3592317" cy="165627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49566"/>
          <a:stretch/>
        </p:blipFill>
        <p:spPr>
          <a:xfrm>
            <a:off x="4931791" y="4250662"/>
            <a:ext cx="2406770" cy="198839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46792" t="5833"/>
          <a:stretch/>
        </p:blipFill>
        <p:spPr>
          <a:xfrm>
            <a:off x="7789519" y="3716739"/>
            <a:ext cx="3325034" cy="23974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p:cNvSpPr txBox="1"/>
          <p:nvPr/>
        </p:nvSpPr>
        <p:spPr>
          <a:xfrm>
            <a:off x="2294620" y="1190445"/>
            <a:ext cx="1751162" cy="379563"/>
          </a:xfrm>
          <a:prstGeom prst="rect">
            <a:avLst/>
          </a:prstGeom>
          <a:noFill/>
        </p:spPr>
        <p:txBody>
          <a:bodyPr wrap="square" rtlCol="0">
            <a:spAutoFit/>
          </a:bodyPr>
          <a:lstStyle/>
          <a:p>
            <a:r>
              <a:rPr lang="en-US" dirty="0" smtClean="0"/>
              <a:t>Traveling School</a:t>
            </a:r>
            <a:endParaRPr lang="en-US" dirty="0"/>
          </a:p>
        </p:txBody>
      </p:sp>
      <p:sp>
        <p:nvSpPr>
          <p:cNvPr id="10" name="TextBox 9"/>
          <p:cNvSpPr txBox="1"/>
          <p:nvPr/>
        </p:nvSpPr>
        <p:spPr>
          <a:xfrm>
            <a:off x="8867955" y="812397"/>
            <a:ext cx="2415395" cy="369332"/>
          </a:xfrm>
          <a:prstGeom prst="rect">
            <a:avLst/>
          </a:prstGeom>
          <a:noFill/>
        </p:spPr>
        <p:txBody>
          <a:bodyPr wrap="square" rtlCol="0">
            <a:spAutoFit/>
          </a:bodyPr>
          <a:lstStyle/>
          <a:p>
            <a:r>
              <a:rPr lang="en-US" dirty="0" smtClean="0"/>
              <a:t>Nature has a purpose</a:t>
            </a:r>
            <a:endParaRPr lang="en-US" dirty="0"/>
          </a:p>
        </p:txBody>
      </p:sp>
      <p:sp>
        <p:nvSpPr>
          <p:cNvPr id="11" name="TextBox 10"/>
          <p:cNvSpPr txBox="1"/>
          <p:nvPr/>
        </p:nvSpPr>
        <p:spPr>
          <a:xfrm>
            <a:off x="598994" y="6241212"/>
            <a:ext cx="3375218" cy="369332"/>
          </a:xfrm>
          <a:prstGeom prst="rect">
            <a:avLst/>
          </a:prstGeom>
          <a:noFill/>
        </p:spPr>
        <p:txBody>
          <a:bodyPr wrap="square" rtlCol="0">
            <a:spAutoFit/>
          </a:bodyPr>
          <a:lstStyle/>
          <a:p>
            <a:r>
              <a:rPr lang="en-US" dirty="0" smtClean="0"/>
              <a:t>Use everything that is around you</a:t>
            </a:r>
            <a:endParaRPr lang="en-US" dirty="0"/>
          </a:p>
        </p:txBody>
      </p:sp>
      <p:sp>
        <p:nvSpPr>
          <p:cNvPr id="12" name="TextBox 11"/>
          <p:cNvSpPr txBox="1"/>
          <p:nvPr/>
        </p:nvSpPr>
        <p:spPr>
          <a:xfrm>
            <a:off x="4685041" y="6381273"/>
            <a:ext cx="2819936" cy="369332"/>
          </a:xfrm>
          <a:prstGeom prst="rect">
            <a:avLst/>
          </a:prstGeom>
          <a:noFill/>
        </p:spPr>
        <p:txBody>
          <a:bodyPr wrap="square" rtlCol="0">
            <a:spAutoFit/>
          </a:bodyPr>
          <a:lstStyle/>
          <a:p>
            <a:r>
              <a:rPr lang="en-US" dirty="0" smtClean="0"/>
              <a:t>“Improve the worn out land</a:t>
            </a:r>
            <a:endParaRPr lang="en-US" dirty="0"/>
          </a:p>
        </p:txBody>
      </p:sp>
      <p:sp>
        <p:nvSpPr>
          <p:cNvPr id="13" name="TextBox 12"/>
          <p:cNvSpPr txBox="1"/>
          <p:nvPr/>
        </p:nvSpPr>
        <p:spPr>
          <a:xfrm>
            <a:off x="8006751" y="6127416"/>
            <a:ext cx="3375218" cy="646331"/>
          </a:xfrm>
          <a:prstGeom prst="rect">
            <a:avLst/>
          </a:prstGeom>
          <a:noFill/>
        </p:spPr>
        <p:txBody>
          <a:bodyPr wrap="square" rtlCol="0">
            <a:spAutoFit/>
          </a:bodyPr>
          <a:lstStyle/>
          <a:p>
            <a:r>
              <a:rPr lang="en-US" dirty="0" smtClean="0"/>
              <a:t>“So much of what people waste can be put to good use.</a:t>
            </a:r>
            <a:endParaRPr lang="en-US" dirty="0"/>
          </a:p>
        </p:txBody>
      </p:sp>
      <p:sp>
        <p:nvSpPr>
          <p:cNvPr id="16" name="Rectangle 15"/>
          <p:cNvSpPr/>
          <p:nvPr/>
        </p:nvSpPr>
        <p:spPr>
          <a:xfrm>
            <a:off x="3200400" y="1457742"/>
            <a:ext cx="6682596" cy="1077218"/>
          </a:xfrm>
          <a:prstGeom prst="rect">
            <a:avLst/>
          </a:prstGeom>
        </p:spPr>
        <p:txBody>
          <a:bodyPr wrap="square">
            <a:spAutoFit/>
          </a:bodyPr>
          <a:lstStyle/>
          <a:p>
            <a:r>
              <a:rPr lang="en-US" sz="1000" b="0" i="0" dirty="0" smtClean="0">
                <a:solidFill>
                  <a:srgbClr val="000000"/>
                </a:solidFill>
                <a:effectLst/>
                <a:latin typeface="Georgia, Times, serif"/>
              </a:rPr>
              <a:t> </a:t>
            </a:r>
            <a:r>
              <a:rPr lang="en-US" b="0" i="0" dirty="0" smtClean="0">
                <a:solidFill>
                  <a:srgbClr val="000000"/>
                </a:solidFill>
                <a:effectLst/>
                <a:latin typeface="Georgia, Times, serif"/>
              </a:rPr>
              <a:t/>
            </a:r>
            <a:br>
              <a:rPr lang="en-US" b="0" i="0" dirty="0" smtClean="0">
                <a:solidFill>
                  <a:srgbClr val="000000"/>
                </a:solidFill>
                <a:effectLst/>
                <a:latin typeface="Georgia, Times, serif"/>
              </a:rPr>
            </a:br>
            <a:endParaRPr lang="en-US" b="0" i="0" dirty="0" smtClean="0">
              <a:solidFill>
                <a:srgbClr val="000000"/>
              </a:solidFill>
              <a:effectLst/>
              <a:latin typeface="Times New Roman" panose="02020603050405020304" pitchFamily="18" charset="0"/>
            </a:endParaRPr>
          </a:p>
          <a:p>
            <a:r>
              <a:rPr lang="en-US" b="0" i="0" dirty="0" smtClean="0">
                <a:solidFill>
                  <a:srgbClr val="000000"/>
                </a:solidFill>
                <a:effectLst/>
                <a:latin typeface="Times New Roman" panose="02020603050405020304" pitchFamily="18" charset="0"/>
              </a:rPr>
              <a:t/>
            </a:r>
            <a:br>
              <a:rPr lang="en-US" b="0" i="0" dirty="0" smtClean="0">
                <a:solidFill>
                  <a:srgbClr val="000000"/>
                </a:solidFill>
                <a:effectLst/>
                <a:latin typeface="Times New Roman" panose="02020603050405020304" pitchFamily="18" charset="0"/>
              </a:rPr>
            </a:br>
            <a:endParaRPr lang="en-US" dirty="0"/>
          </a:p>
        </p:txBody>
      </p:sp>
    </p:spTree>
    <p:extLst>
      <p:ext uri="{BB962C8B-B14F-4D97-AF65-F5344CB8AC3E}">
        <p14:creationId xmlns:p14="http://schemas.microsoft.com/office/powerpoint/2010/main" val="3061212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4785" y="114959"/>
            <a:ext cx="8712679" cy="1325563"/>
          </a:xfrm>
        </p:spPr>
        <p:txBody>
          <a:bodyPr>
            <a:normAutofit/>
          </a:bodyPr>
          <a:lstStyle/>
          <a:p>
            <a:pPr algn="ctr"/>
            <a:r>
              <a:rPr lang="en-US" dirty="0" smtClean="0"/>
              <a:t>Does the book tell a good story? </a:t>
            </a:r>
            <a:br>
              <a:rPr lang="en-US" dirty="0" smtClean="0"/>
            </a:br>
            <a:r>
              <a:rPr lang="en-US" dirty="0" smtClean="0"/>
              <a:t>&amp; Is the story accurate in its detail?</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0765" y="1733817"/>
            <a:ext cx="3937625" cy="236257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p:cNvSpPr txBox="1"/>
          <p:nvPr/>
        </p:nvSpPr>
        <p:spPr>
          <a:xfrm>
            <a:off x="5167223" y="1570008"/>
            <a:ext cx="6331788" cy="1200329"/>
          </a:xfrm>
          <a:prstGeom prst="rect">
            <a:avLst/>
          </a:prstGeom>
          <a:noFill/>
        </p:spPr>
        <p:txBody>
          <a:bodyPr wrap="square" rtlCol="0">
            <a:spAutoFit/>
          </a:bodyPr>
          <a:lstStyle/>
          <a:p>
            <a:r>
              <a:rPr lang="en-US" sz="3600" dirty="0" smtClean="0"/>
              <a:t>YES! Point of view narrative from a child (relevant).</a:t>
            </a:r>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28" t="17165" r="1542" b="6187"/>
          <a:stretch/>
        </p:blipFill>
        <p:spPr>
          <a:xfrm>
            <a:off x="5952227" y="2899823"/>
            <a:ext cx="5451894" cy="3372929"/>
          </a:xfrm>
          <a:prstGeom prst="rect">
            <a:avLst/>
          </a:prstGeom>
        </p:spPr>
      </p:pic>
      <p:sp>
        <p:nvSpPr>
          <p:cNvPr id="7" name="TextBox 6"/>
          <p:cNvSpPr txBox="1"/>
          <p:nvPr/>
        </p:nvSpPr>
        <p:spPr>
          <a:xfrm>
            <a:off x="359434" y="4415474"/>
            <a:ext cx="5446143" cy="2031325"/>
          </a:xfrm>
          <a:prstGeom prst="rect">
            <a:avLst/>
          </a:prstGeom>
          <a:noFill/>
        </p:spPr>
        <p:txBody>
          <a:bodyPr wrap="square" rtlCol="0">
            <a:spAutoFit/>
          </a:bodyPr>
          <a:lstStyle/>
          <a:p>
            <a:r>
              <a:rPr lang="en-US" sz="3600" dirty="0" smtClean="0"/>
              <a:t>Authentic – Dr. Carver traveled the countryside of Alabama.</a:t>
            </a:r>
          </a:p>
          <a:p>
            <a:endParaRPr lang="en-US" dirty="0"/>
          </a:p>
        </p:txBody>
      </p:sp>
    </p:spTree>
    <p:extLst>
      <p:ext uri="{BB962C8B-B14F-4D97-AF65-F5344CB8AC3E}">
        <p14:creationId xmlns:p14="http://schemas.microsoft.com/office/powerpoint/2010/main" val="3826887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 language authentic?</a:t>
            </a:r>
            <a:endParaRPr lang="en-US" dirty="0"/>
          </a:p>
        </p:txBody>
      </p:sp>
      <p:sp>
        <p:nvSpPr>
          <p:cNvPr id="3" name="Content Placeholder 2"/>
          <p:cNvSpPr>
            <a:spLocks noGrp="1"/>
          </p:cNvSpPr>
          <p:nvPr>
            <p:ph idx="1"/>
          </p:nvPr>
        </p:nvSpPr>
        <p:spPr/>
        <p:txBody>
          <a:bodyPr>
            <a:normAutofit/>
          </a:bodyPr>
          <a:lstStyle/>
          <a:p>
            <a:r>
              <a:rPr lang="en-US" dirty="0" smtClean="0"/>
              <a:t>Sadly no. Not even the use of Key words from the time period.</a:t>
            </a:r>
          </a:p>
          <a:p>
            <a:endParaRPr lang="en-US" dirty="0"/>
          </a:p>
          <a:p>
            <a:r>
              <a:rPr lang="en-US" b="1" dirty="0"/>
              <a:t>gander</a:t>
            </a:r>
            <a:r>
              <a:rPr lang="en-US" dirty="0" smtClean="0"/>
              <a:t/>
            </a:r>
            <a:br>
              <a:rPr lang="en-US" dirty="0" smtClean="0"/>
            </a:br>
            <a:r>
              <a:rPr lang="en-US" b="1" i="1" dirty="0"/>
              <a:t>( n )</a:t>
            </a:r>
            <a:r>
              <a:rPr lang="en-US" dirty="0"/>
              <a:t> A look. </a:t>
            </a:r>
            <a:r>
              <a:rPr lang="en-US" i="1" dirty="0"/>
              <a:t>Take a </a:t>
            </a:r>
            <a:r>
              <a:rPr lang="en-US" i="1" u="sng" dirty="0"/>
              <a:t>gander</a:t>
            </a:r>
            <a:r>
              <a:rPr lang="en-US" i="1" dirty="0"/>
              <a:t> at </a:t>
            </a:r>
            <a:r>
              <a:rPr lang="en-US" i="1" dirty="0" smtClean="0"/>
              <a:t>those plants </a:t>
            </a:r>
            <a:r>
              <a:rPr lang="en-US" i="1" dirty="0"/>
              <a:t>over </a:t>
            </a:r>
            <a:r>
              <a:rPr lang="en-US" i="1" dirty="0" smtClean="0"/>
              <a:t>there.</a:t>
            </a:r>
            <a:br>
              <a:rPr lang="en-US" i="1" dirty="0" smtClean="0"/>
            </a:br>
            <a:r>
              <a:rPr lang="en-US" dirty="0" smtClean="0"/>
              <a:t/>
            </a:r>
            <a:br>
              <a:rPr lang="en-US" dirty="0" smtClean="0"/>
            </a:br>
            <a:r>
              <a:rPr lang="en-US" b="1" dirty="0" smtClean="0"/>
              <a:t>keen</a:t>
            </a:r>
            <a:r>
              <a:rPr lang="en-US" b="1" dirty="0"/>
              <a:t> </a:t>
            </a:r>
            <a:r>
              <a:rPr lang="en-US" dirty="0" smtClean="0"/>
              <a:t/>
            </a:r>
            <a:br>
              <a:rPr lang="en-US" dirty="0" smtClean="0"/>
            </a:br>
            <a:r>
              <a:rPr lang="en-US" b="1" i="1" dirty="0"/>
              <a:t>( </a:t>
            </a:r>
            <a:r>
              <a:rPr lang="en-US" b="1" i="1" dirty="0" err="1"/>
              <a:t>adj</a:t>
            </a:r>
            <a:r>
              <a:rPr lang="en-US" b="1" i="1" dirty="0"/>
              <a:t> )</a:t>
            </a:r>
            <a:r>
              <a:rPr lang="en-US" dirty="0"/>
              <a:t> Attractive or appealing. </a:t>
            </a:r>
            <a:r>
              <a:rPr lang="en-US" i="1" dirty="0" smtClean="0"/>
              <a:t>They were</a:t>
            </a:r>
            <a:r>
              <a:rPr lang="en-US" i="1" dirty="0"/>
              <a:t> </a:t>
            </a:r>
            <a:r>
              <a:rPr lang="en-US" i="1" u="sng" dirty="0"/>
              <a:t>keen</a:t>
            </a:r>
            <a:r>
              <a:rPr lang="en-US" i="1" dirty="0"/>
              <a:t> </a:t>
            </a:r>
            <a:r>
              <a:rPr lang="en-US" i="1" dirty="0" smtClean="0"/>
              <a:t>roses, </a:t>
            </a:r>
            <a:r>
              <a:rPr lang="en-US" i="1" dirty="0"/>
              <a:t>with nice </a:t>
            </a:r>
            <a:r>
              <a:rPr lang="en-US" i="1" dirty="0" smtClean="0"/>
              <a:t>petals and color.</a:t>
            </a:r>
            <a:endParaRPr lang="en-US" dirty="0"/>
          </a:p>
          <a:p>
            <a:r>
              <a:rPr lang="en-US" b="1" dirty="0" err="1" smtClean="0"/>
              <a:t>yessir</a:t>
            </a:r>
            <a:r>
              <a:rPr lang="en-US" dirty="0" smtClean="0"/>
              <a:t/>
            </a:r>
            <a:br>
              <a:rPr lang="en-US" dirty="0" smtClean="0"/>
            </a:br>
            <a:r>
              <a:rPr lang="en-US" b="1" i="1" dirty="0"/>
              <a:t>( </a:t>
            </a:r>
            <a:r>
              <a:rPr lang="en-US" b="1" i="1" dirty="0" err="1"/>
              <a:t>adv</a:t>
            </a:r>
            <a:r>
              <a:rPr lang="en-US" b="1" i="1" dirty="0"/>
              <a:t> )</a:t>
            </a:r>
            <a:r>
              <a:rPr lang="en-US" dirty="0"/>
              <a:t> Yes, a positive answer. </a:t>
            </a:r>
            <a:r>
              <a:rPr lang="en-US" i="1" u="sng" dirty="0" err="1"/>
              <a:t>Yessir</a:t>
            </a:r>
            <a:r>
              <a:rPr lang="en-US" i="1" dirty="0"/>
              <a:t>, that </a:t>
            </a:r>
            <a:r>
              <a:rPr lang="en-US" i="1" dirty="0" smtClean="0"/>
              <a:t>is our garden.</a:t>
            </a:r>
            <a:endParaRPr lang="en-US" dirty="0"/>
          </a:p>
          <a:p>
            <a:endParaRPr lang="en-US" dirty="0"/>
          </a:p>
        </p:txBody>
      </p:sp>
    </p:spTree>
    <p:extLst>
      <p:ext uri="{BB962C8B-B14F-4D97-AF65-F5344CB8AC3E}">
        <p14:creationId xmlns:p14="http://schemas.microsoft.com/office/powerpoint/2010/main" val="1775915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211" y="129396"/>
            <a:ext cx="10515600" cy="750409"/>
          </a:xfrm>
        </p:spPr>
        <p:txBody>
          <a:bodyPr/>
          <a:lstStyle/>
          <a:p>
            <a:pPr algn="ctr"/>
            <a:r>
              <a:rPr lang="en-US" dirty="0" smtClean="0"/>
              <a:t>Is the historical interpretation sound?</a:t>
            </a:r>
            <a:endParaRPr lang="en-US" dirty="0"/>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20187" t="29017" r="21159" b="6354"/>
          <a:stretch/>
        </p:blipFill>
        <p:spPr>
          <a:xfrm>
            <a:off x="500776" y="1000576"/>
            <a:ext cx="3036498" cy="2239588"/>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583" t="17753" r="-956" b="5599"/>
          <a:stretch/>
        </p:blipFill>
        <p:spPr>
          <a:xfrm>
            <a:off x="244813" y="3631632"/>
            <a:ext cx="4698121" cy="2915818"/>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16597" y="1604514"/>
            <a:ext cx="6526274" cy="5037826"/>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10369" t="2265" r="448"/>
          <a:stretch/>
        </p:blipFill>
        <p:spPr>
          <a:xfrm>
            <a:off x="4287328" y="1000576"/>
            <a:ext cx="3148642" cy="20703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113864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9257" y="327803"/>
            <a:ext cx="3854570" cy="767662"/>
          </a:xfrm>
        </p:spPr>
        <p:txBody>
          <a:bodyPr/>
          <a:lstStyle/>
          <a:p>
            <a:r>
              <a:rPr lang="en-US" dirty="0" smtClean="0"/>
              <a:t>Missing Voices?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4592" y="1000575"/>
            <a:ext cx="3809797" cy="2691891"/>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514" y="3425092"/>
            <a:ext cx="3435952" cy="3126716"/>
          </a:xfrm>
          <a:prstGeom prst="round2DiagRect">
            <a:avLst>
              <a:gd name="adj1" fmla="val 11149"/>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1311" y="1138507"/>
            <a:ext cx="6084023" cy="554862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58000" y="1993378"/>
            <a:ext cx="3228511" cy="4693758"/>
          </a:xfrm>
          <a:prstGeom prst="rect">
            <a:avLst/>
          </a:prstGeom>
        </p:spPr>
      </p:pic>
      <p:sp>
        <p:nvSpPr>
          <p:cNvPr id="8" name="Rectangle 7"/>
          <p:cNvSpPr/>
          <p:nvPr/>
        </p:nvSpPr>
        <p:spPr>
          <a:xfrm>
            <a:off x="8384875" y="584509"/>
            <a:ext cx="3045125" cy="553998"/>
          </a:xfrm>
          <a:prstGeom prst="rect">
            <a:avLst/>
          </a:prstGeom>
        </p:spPr>
        <p:txBody>
          <a:bodyPr wrap="square">
            <a:spAutoFit/>
          </a:bodyPr>
          <a:lstStyle/>
          <a:p>
            <a:pPr>
              <a:spcAft>
                <a:spcPts val="1000"/>
              </a:spcAft>
            </a:pPr>
            <a:r>
              <a:rPr lang="en-US" sz="1000" b="1" dirty="0" smtClean="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1870 Federal Census, listing Moses and Susan Carver and their former slaves, George and his older brother, James.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693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449" y="0"/>
            <a:ext cx="11844068" cy="730430"/>
          </a:xfrm>
        </p:spPr>
        <p:txBody>
          <a:bodyPr>
            <a:normAutofit/>
          </a:bodyPr>
          <a:lstStyle/>
          <a:p>
            <a:r>
              <a:rPr lang="en-US" sz="4100" b="1" dirty="0" smtClean="0"/>
              <a:t>Insight and understanding into current and past issues?</a:t>
            </a:r>
            <a:endParaRPr lang="en-US" sz="41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78044" y="3321170"/>
            <a:ext cx="4348312" cy="3261234"/>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7582" t="3419" r="13315" b="9085"/>
          <a:stretch/>
        </p:blipFill>
        <p:spPr>
          <a:xfrm>
            <a:off x="6530197" y="1190445"/>
            <a:ext cx="2700068" cy="35972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3357" t="18567" r="14934" b="25449"/>
          <a:stretch/>
        </p:blipFill>
        <p:spPr>
          <a:xfrm>
            <a:off x="473925" y="3321170"/>
            <a:ext cx="6530196" cy="339880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42767" r="29673"/>
          <a:stretch/>
        </p:blipFill>
        <p:spPr>
          <a:xfrm>
            <a:off x="349909" y="730430"/>
            <a:ext cx="5706365" cy="278633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9606616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70" y="110125"/>
            <a:ext cx="10515600" cy="646892"/>
          </a:xfrm>
        </p:spPr>
        <p:txBody>
          <a:bodyPr>
            <a:normAutofit fontScale="90000"/>
          </a:bodyPr>
          <a:lstStyle/>
          <a:p>
            <a:r>
              <a:rPr lang="en-US" dirty="0" smtClean="0"/>
              <a:t>Learning Strategy: </a:t>
            </a:r>
            <a:r>
              <a:rPr lang="en-US" b="1" dirty="0" smtClean="0"/>
              <a:t>Problem Based Learning</a:t>
            </a:r>
            <a:endParaRPr lang="en-US" b="1"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7273" t="6163" r="15869"/>
          <a:stretch/>
        </p:blipFill>
        <p:spPr>
          <a:xfrm>
            <a:off x="7525827" y="2648581"/>
            <a:ext cx="4309615" cy="4049083"/>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26038" r="49972" b="14717"/>
          <a:stretch/>
        </p:blipFill>
        <p:spPr>
          <a:xfrm>
            <a:off x="1962867" y="2518913"/>
            <a:ext cx="5146376" cy="406304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50" y="2925764"/>
            <a:ext cx="2247900" cy="3771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Content Placeholder 2"/>
          <p:cNvSpPr>
            <a:spLocks noGrp="1"/>
          </p:cNvSpPr>
          <p:nvPr>
            <p:ph idx="1"/>
          </p:nvPr>
        </p:nvSpPr>
        <p:spPr>
          <a:xfrm>
            <a:off x="491706" y="679383"/>
            <a:ext cx="11430000" cy="2438400"/>
          </a:xfrm>
        </p:spPr>
        <p:txBody>
          <a:bodyPr>
            <a:normAutofit/>
          </a:bodyPr>
          <a:lstStyle/>
          <a:p>
            <a:r>
              <a:rPr lang="en-US" dirty="0" smtClean="0"/>
              <a:t>Students evaluate this text to formulate a stance on </a:t>
            </a:r>
            <a:r>
              <a:rPr lang="en-US" dirty="0" smtClean="0"/>
              <a:t>problems the community faced.</a:t>
            </a:r>
            <a:r>
              <a:rPr lang="en-US" dirty="0"/>
              <a:t> </a:t>
            </a:r>
            <a:r>
              <a:rPr lang="en-US" dirty="0" smtClean="0"/>
              <a:t>     </a:t>
            </a:r>
            <a:r>
              <a:rPr lang="en-US" dirty="0" smtClean="0"/>
              <a:t>Nature </a:t>
            </a:r>
            <a:r>
              <a:rPr lang="en-US" dirty="0" smtClean="0"/>
              <a:t>vs. </a:t>
            </a:r>
            <a:r>
              <a:rPr lang="en-US" dirty="0" smtClean="0"/>
              <a:t>People</a:t>
            </a:r>
          </a:p>
          <a:p>
            <a:r>
              <a:rPr lang="en-US" dirty="0" smtClean="0"/>
              <a:t>Students practice developing solutions.</a:t>
            </a:r>
          </a:p>
          <a:p>
            <a:pPr lvl="1"/>
            <a:r>
              <a:rPr lang="en-US" dirty="0" smtClean="0"/>
              <a:t>Asking </a:t>
            </a:r>
            <a:r>
              <a:rPr lang="en-US" dirty="0" smtClean="0"/>
              <a:t>questions (</a:t>
            </a:r>
            <a:r>
              <a:rPr lang="en-US" dirty="0" smtClean="0"/>
              <a:t>Why did this happen? How can we fix it?)</a:t>
            </a:r>
            <a:endParaRPr lang="en-US" dirty="0" smtClean="0"/>
          </a:p>
        </p:txBody>
      </p:sp>
    </p:spTree>
    <p:extLst>
      <p:ext uri="{BB962C8B-B14F-4D97-AF65-F5344CB8AC3E}">
        <p14:creationId xmlns:p14="http://schemas.microsoft.com/office/powerpoint/2010/main" val="2264272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7216" y="110125"/>
            <a:ext cx="5847272" cy="646892"/>
          </a:xfrm>
          <a:ln w="57150">
            <a:solidFill>
              <a:schemeClr val="tx1"/>
            </a:solidFill>
          </a:ln>
        </p:spPr>
        <p:txBody>
          <a:bodyPr>
            <a:normAutofit fontScale="90000"/>
          </a:bodyPr>
          <a:lstStyle/>
          <a:p>
            <a:r>
              <a:rPr lang="en-US" dirty="0" smtClean="0"/>
              <a:t>Learning Strategy: </a:t>
            </a:r>
            <a:r>
              <a:rPr lang="en-US" b="1" dirty="0" smtClean="0"/>
              <a:t>Fishbowl</a:t>
            </a:r>
            <a:endParaRPr lang="en-US" b="1" dirty="0"/>
          </a:p>
        </p:txBody>
      </p:sp>
      <p:sp>
        <p:nvSpPr>
          <p:cNvPr id="3" name="Content Placeholder 2"/>
          <p:cNvSpPr>
            <a:spLocks noGrp="1"/>
          </p:cNvSpPr>
          <p:nvPr>
            <p:ph idx="1"/>
          </p:nvPr>
        </p:nvSpPr>
        <p:spPr>
          <a:xfrm>
            <a:off x="491706" y="705261"/>
            <a:ext cx="11430000" cy="2438400"/>
          </a:xfrm>
        </p:spPr>
        <p:txBody>
          <a:bodyPr>
            <a:normAutofit/>
          </a:bodyPr>
          <a:lstStyle/>
          <a:p>
            <a:r>
              <a:rPr lang="en-US" dirty="0"/>
              <a:t>Select a topic, problem, assertion, or question to be discussed, solved, deliberated, or debated</a:t>
            </a:r>
            <a:r>
              <a:rPr lang="en-US" dirty="0" smtClean="0"/>
              <a:t>.</a:t>
            </a:r>
          </a:p>
          <a:p>
            <a:r>
              <a:rPr lang="en-US" dirty="0"/>
              <a:t>small inner circle (5-7 chairs) for the “fish” who will actively discuss and a larger outer circle for the “observers.”</a:t>
            </a:r>
            <a:endParaRPr lang="en-US" dirty="0" smtClean="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5671"/>
          <a:stretch/>
        </p:blipFill>
        <p:spPr>
          <a:xfrm>
            <a:off x="8436634" y="2073124"/>
            <a:ext cx="3124559" cy="4695825"/>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605" y="2484408"/>
            <a:ext cx="3144329" cy="41924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389" y="2578021"/>
            <a:ext cx="2953918" cy="383859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0718304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271</Words>
  <Application>Microsoft Office PowerPoint</Application>
  <PresentationFormat>Widescreen</PresentationFormat>
  <Paragraphs>39</Paragraphs>
  <Slides>10</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Georgia, Times, serif</vt:lpstr>
      <vt:lpstr>Times New Roman</vt:lpstr>
      <vt:lpstr>Verdana</vt:lpstr>
      <vt:lpstr>Office Theme</vt:lpstr>
      <vt:lpstr> Author’s Chair by Ken Elm</vt:lpstr>
      <vt:lpstr>Summary</vt:lpstr>
      <vt:lpstr>Does the book tell a good story?  &amp; Is the story accurate in its detail?</vt:lpstr>
      <vt:lpstr>Is the language authentic?</vt:lpstr>
      <vt:lpstr>Is the historical interpretation sound?</vt:lpstr>
      <vt:lpstr>Missing Voices?</vt:lpstr>
      <vt:lpstr>Insight and understanding into current and past issues?</vt:lpstr>
      <vt:lpstr>Learning Strategy: Problem Based Learning</vt:lpstr>
      <vt:lpstr>Learning Strategy: Fishbowl</vt:lpstr>
      <vt:lpstr>Learning Strategy: Think Pair Shares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Elmer Realm</dc:creator>
  <cp:lastModifiedBy>Elmer Realm</cp:lastModifiedBy>
  <cp:revision>16</cp:revision>
  <dcterms:created xsi:type="dcterms:W3CDTF">2015-11-30T04:09:40Z</dcterms:created>
  <dcterms:modified xsi:type="dcterms:W3CDTF">2015-11-30T06:51:26Z</dcterms:modified>
</cp:coreProperties>
</file>